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329" r:id="rId17"/>
    <p:sldId id="332" r:id="rId18"/>
    <p:sldId id="330" r:id="rId19"/>
    <p:sldId id="331" r:id="rId20"/>
    <p:sldId id="285" r:id="rId21"/>
    <p:sldId id="286" r:id="rId22"/>
    <p:sldId id="287" r:id="rId23"/>
    <p:sldId id="288" r:id="rId24"/>
    <p:sldId id="289" r:id="rId25"/>
    <p:sldId id="310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8" r:id="rId44"/>
    <p:sldId id="309" r:id="rId45"/>
    <p:sldId id="311" r:id="rId46"/>
    <p:sldId id="312" r:id="rId47"/>
    <p:sldId id="313" r:id="rId48"/>
    <p:sldId id="314" r:id="rId49"/>
    <p:sldId id="333" r:id="rId50"/>
    <p:sldId id="321" r:id="rId51"/>
    <p:sldId id="322" r:id="rId52"/>
    <p:sldId id="323" r:id="rId53"/>
    <p:sldId id="324" r:id="rId54"/>
    <p:sldId id="326" r:id="rId55"/>
    <p:sldId id="327" r:id="rId56"/>
    <p:sldId id="325" r:id="rId57"/>
    <p:sldId id="328" r:id="rId58"/>
    <p:sldId id="26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15CF3-5952-4E44-A450-56A1D0F544D1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9B51E-76F2-6E46-8D92-F76769B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7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9B51E-76F2-6E46-8D92-F76769BEC7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Oh, about that five part.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Five minutes to create those 6-8 sketches. Save it for the end, right before you start the clock. Sheer panic sets in and they don</a:t>
            </a:r>
            <a:r>
              <a:rPr lang="ja-JP" altLang="en-US" sz="16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t have any time to think about it. Just do.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It</a:t>
            </a:r>
            <a:r>
              <a:rPr lang="ja-JP" altLang="en-US" sz="16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s a level playing field. Everyone gets the same tool—paper and sharpies. No PS for designers. No code for developers. No PPT for business people. Everyone</a:t>
            </a:r>
            <a:r>
              <a:rPr lang="ja-JP" altLang="en-US" sz="16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s on the same field.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This is my version. I call it the 685.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TOOLS: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A design challenge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Paper/sketch templates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Sharpies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Personas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Inspiration library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Some groovy music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Oh and a stop watch/timer. 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Very important.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6-8 sketches.</a:t>
            </a:r>
          </a:p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Get it down fast, just enough to tell your story, then move on.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Just enough to tell the story.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Just enough to tell the story.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Just enough to tell the story.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22249" y="6355030"/>
            <a:ext cx="45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Will Evans    |  @SemanticWill</a:t>
            </a:r>
            <a:endParaRPr lang="en-US" sz="1600" dirty="0">
              <a:latin typeface="Helvetica Light"/>
              <a:cs typeface="Helvetica Light"/>
            </a:endParaRPr>
          </a:p>
        </p:txBody>
      </p:sp>
      <p:pic>
        <p:nvPicPr>
          <p:cNvPr id="6" name="Picture 5" descr="tlclab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2" y="6268447"/>
            <a:ext cx="2397468" cy="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895331-39CF-5A4C-B04E-4CA7767DEECC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0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895331-39CF-5A4C-B04E-4CA7767DEECC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22249" y="6355030"/>
            <a:ext cx="45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Will Evans    |  @SemanticWill</a:t>
            </a:r>
            <a:endParaRPr lang="en-US" sz="1600" dirty="0">
              <a:latin typeface="Helvetica Light"/>
              <a:cs typeface="Helvetica Light"/>
            </a:endParaRPr>
          </a:p>
        </p:txBody>
      </p:sp>
      <p:pic>
        <p:nvPicPr>
          <p:cNvPr id="6" name="Picture 5" descr="tlclab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2" y="6268447"/>
            <a:ext cx="2397468" cy="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2249" y="6355030"/>
            <a:ext cx="45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Will Evans    |  @SemanticWill</a:t>
            </a:r>
            <a:endParaRPr lang="en-US" sz="1600" dirty="0">
              <a:latin typeface="Helvetica Light"/>
              <a:cs typeface="Helvetica Light"/>
            </a:endParaRPr>
          </a:p>
        </p:txBody>
      </p:sp>
      <p:pic>
        <p:nvPicPr>
          <p:cNvPr id="6" name="Picture 5" descr="tlclab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2" y="6268447"/>
            <a:ext cx="2397468" cy="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22249" y="6355030"/>
            <a:ext cx="45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Will Evans    |  @SemanticWill</a:t>
            </a:r>
            <a:endParaRPr lang="en-US" sz="1600" dirty="0">
              <a:latin typeface="Helvetica Light"/>
              <a:cs typeface="Helvetica Light"/>
            </a:endParaRPr>
          </a:p>
        </p:txBody>
      </p:sp>
      <p:pic>
        <p:nvPicPr>
          <p:cNvPr id="7" name="Picture 6" descr="tlclab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2" y="6268447"/>
            <a:ext cx="2397468" cy="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2249" y="6355030"/>
            <a:ext cx="458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Will Evans    |  @SemanticWill</a:t>
            </a:r>
            <a:endParaRPr lang="en-US" sz="1600" dirty="0">
              <a:latin typeface="Helvetica Light"/>
              <a:cs typeface="Helvetica Light"/>
            </a:endParaRPr>
          </a:p>
        </p:txBody>
      </p:sp>
      <p:pic>
        <p:nvPicPr>
          <p:cNvPr id="9" name="Picture 8" descr="tlclabs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2" y="6268447"/>
            <a:ext cx="2397468" cy="5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895331-39CF-5A4C-B04E-4CA7767DEECC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1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895331-39CF-5A4C-B04E-4CA7767DEECC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3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895331-39CF-5A4C-B04E-4CA7767DEECC}" type="datetimeFigureOut">
              <a:rPr lang="en-US" smtClean="0"/>
              <a:t>10/31/12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0D62D-28B5-0E45-A4C1-A47C3FDD1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  <a:lumOff val="2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27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1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09378"/>
            <a:ext cx="9144000" cy="2278941"/>
          </a:xfrm>
        </p:spPr>
        <p:txBody>
          <a:bodyPr>
            <a:normAutofit/>
          </a:bodyPr>
          <a:lstStyle/>
          <a:p>
            <a:r>
              <a:rPr lang="en-US" sz="54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Design Studio </a:t>
            </a:r>
            <a:r>
              <a:rPr lang="en-US" sz="54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Workshop</a:t>
            </a:r>
            <a:endParaRPr lang="en-US" sz="54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50793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Will Evans   |  @</a:t>
            </a:r>
            <a:r>
              <a:rPr lang="en-US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SemanticWill</a:t>
            </a:r>
            <a:endParaRPr lang="en-US" sz="2800" dirty="0" smtClean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elvetica Light"/>
              <a:cs typeface="Helvetica Light"/>
            </a:endParaRPr>
          </a:p>
        </p:txBody>
      </p:sp>
      <p:pic>
        <p:nvPicPr>
          <p:cNvPr id="5" name="Picture 4" descr="tlclab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4" y="4840076"/>
            <a:ext cx="6003636" cy="1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/>
          </p:cNvSpPr>
          <p:nvPr/>
        </p:nvSpPr>
        <p:spPr bwMode="auto">
          <a:xfrm>
            <a:off x="1812727" y="306326"/>
            <a:ext cx="5840016" cy="12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 b="1" dirty="0">
                <a:solidFill>
                  <a:srgbClr val="E6E6E6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Characteristics</a:t>
            </a: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821531" y="3118271"/>
            <a:ext cx="7608094" cy="289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</a:pPr>
            <a:r>
              <a:rPr lang="en-US" sz="3400" dirty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Characteristics are features of the topic. For example, </a:t>
            </a:r>
            <a:r>
              <a:rPr lang="en-US" sz="3400" dirty="0" smtClean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publishing new media is characterized by a “power-law”</a:t>
            </a:r>
            <a:endParaRPr lang="en-US" sz="3400" dirty="0">
              <a:solidFill>
                <a:srgbClr val="FFFFFF"/>
              </a:solidFill>
              <a:latin typeface="Helvetica"/>
              <a:ea typeface="ＭＳ Ｐゴシック" charset="0"/>
              <a:cs typeface="Helvetica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421006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/>
          </p:cNvSpPr>
          <p:nvPr/>
        </p:nvSpPr>
        <p:spPr bwMode="auto">
          <a:xfrm>
            <a:off x="1678781" y="333062"/>
            <a:ext cx="5840016" cy="12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 b="1" dirty="0">
                <a:solidFill>
                  <a:srgbClr val="E6E6E6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Challenges</a:t>
            </a:r>
          </a:p>
        </p:txBody>
      </p:sp>
      <p:sp>
        <p:nvSpPr>
          <p:cNvPr id="24579" name="Rectangle 3"/>
          <p:cNvSpPr>
            <a:spLocks/>
          </p:cNvSpPr>
          <p:nvPr/>
        </p:nvSpPr>
        <p:spPr bwMode="auto">
          <a:xfrm>
            <a:off x="500063" y="3429000"/>
            <a:ext cx="776882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</a:pPr>
            <a:r>
              <a:rPr lang="en-US" sz="3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Challenges are obstacles associated with the topic</a:t>
            </a:r>
            <a:r>
              <a:rPr lang="en-US" sz="340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. For example, finding credible mentors or experts within a community of practice is difficult</a:t>
            </a:r>
            <a:endParaRPr lang="en-US" sz="34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61311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/>
          </p:cNvSpPr>
          <p:nvPr/>
        </p:nvSpPr>
        <p:spPr bwMode="auto">
          <a:xfrm>
            <a:off x="1678781" y="319693"/>
            <a:ext cx="5840016" cy="12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 b="1" dirty="0">
                <a:solidFill>
                  <a:srgbClr val="E6E6E6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Characters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821531" y="2264957"/>
            <a:ext cx="7233047" cy="29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</a:pPr>
            <a:r>
              <a:rPr lang="en-US" sz="3400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Characters are people associated with the topic. Customers, Stakeholders, Partners, Internal Collaborators</a:t>
            </a:r>
          </a:p>
        </p:txBody>
      </p:sp>
    </p:spTree>
    <p:extLst>
      <p:ext uri="{BB962C8B-B14F-4D97-AF65-F5344CB8AC3E}">
        <p14:creationId xmlns:p14="http://schemas.microsoft.com/office/powerpoint/2010/main" val="1747987943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/>
          </p:cNvSpPr>
          <p:nvPr/>
        </p:nvSpPr>
        <p:spPr bwMode="auto">
          <a:xfrm>
            <a:off x="875109" y="2678906"/>
            <a:ext cx="7358063" cy="133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500" b="1" dirty="0">
                <a:solidFill>
                  <a:srgbClr val="D90B00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20344131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/>
          </p:cNvSpPr>
          <p:nvPr/>
        </p:nvSpPr>
        <p:spPr bwMode="auto">
          <a:xfrm>
            <a:off x="1" y="243666"/>
            <a:ext cx="9143999" cy="133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500" b="1" dirty="0" smtClean="0">
                <a:solidFill>
                  <a:srgbClr val="D90B00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Background</a:t>
            </a:r>
            <a:endParaRPr lang="en-US" sz="4500" b="1" dirty="0">
              <a:solidFill>
                <a:srgbClr val="D90B00"/>
              </a:solidFill>
              <a:latin typeface="Lucida Grande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  <p:sp>
        <p:nvSpPr>
          <p:cNvPr id="27651" name="Rectangle 3"/>
          <p:cNvSpPr>
            <a:spLocks/>
          </p:cNvSpPr>
          <p:nvPr/>
        </p:nvSpPr>
        <p:spPr bwMode="auto">
          <a:xfrm>
            <a:off x="934906" y="2035969"/>
            <a:ext cx="7869766" cy="375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/>
              <a:t>300,000 books were published in the U.S.2003</a:t>
            </a:r>
          </a:p>
          <a:p>
            <a:endParaRPr lang="en-US" sz="2800" dirty="0"/>
          </a:p>
          <a:p>
            <a:r>
              <a:rPr lang="en-US" sz="2800" dirty="0"/>
              <a:t>411,422 books were published in the U.S. in 2007</a:t>
            </a:r>
          </a:p>
          <a:p>
            <a:endParaRPr lang="en-US" sz="2800" dirty="0"/>
          </a:p>
          <a:p>
            <a:r>
              <a:rPr lang="en-US" sz="2800" dirty="0"/>
              <a:t>1,052,803 books were published in the U.S. 2009</a:t>
            </a:r>
          </a:p>
          <a:p>
            <a:endParaRPr lang="en-US" sz="2800" dirty="0"/>
          </a:p>
          <a:p>
            <a:r>
              <a:rPr lang="en-US" sz="2800" dirty="0"/>
              <a:t>3,000,000 books were published in the U.S. in 2011.</a:t>
            </a:r>
          </a:p>
        </p:txBody>
      </p:sp>
    </p:spTree>
    <p:extLst>
      <p:ext uri="{BB962C8B-B14F-4D97-AF65-F5344CB8AC3E}">
        <p14:creationId xmlns:p14="http://schemas.microsoft.com/office/powerpoint/2010/main" val="650340476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2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4664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5" y="466558"/>
            <a:ext cx="8496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traditional value of publishing house, journals was curated, edited, experience. </a:t>
            </a:r>
          </a:p>
          <a:p>
            <a:endParaRPr lang="en-US" dirty="0"/>
          </a:p>
          <a:p>
            <a:r>
              <a:rPr lang="en-US" dirty="0"/>
              <a:t>These channels provided a framework and language </a:t>
            </a:r>
            <a:r>
              <a:rPr lang="en-US" dirty="0" smtClean="0"/>
              <a:t>for the critique of ideas.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 to proliferation of electronic readers, media, lightweight publishing platforms have made it insanely easy to publish junk.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1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We’re experiencing a power-law of proliferation of self-published media – but how do I find valuable, credible material?</a:t>
            </a:r>
          </a:p>
          <a:p>
            <a:r>
              <a:rPr lang="en-US" dirty="0" smtClean="0"/>
              <a:t>Traditional ontologies are brittle; as the volume of media increases, cataloguing becomes more difficult. </a:t>
            </a:r>
          </a:p>
          <a:p>
            <a:pPr lvl="1"/>
            <a:r>
              <a:rPr lang="en-US" dirty="0" smtClean="0"/>
              <a:t>Classification is a problem (Dewey doesn’t scale)</a:t>
            </a:r>
          </a:p>
          <a:p>
            <a:pPr lvl="1"/>
            <a:r>
              <a:rPr lang="en-US" dirty="0" smtClean="0"/>
              <a:t>Expertise/Authority is a problem (How do I find good stuff)</a:t>
            </a:r>
          </a:p>
          <a:p>
            <a:pPr lvl="1"/>
            <a:r>
              <a:rPr lang="en-US" dirty="0" smtClean="0"/>
              <a:t>Authorship problem: how do authors find new communities of practice to sell into?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8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professionals in a community of practice, we face 3 problems:</a:t>
            </a:r>
          </a:p>
          <a:p>
            <a:r>
              <a:rPr lang="en-US" dirty="0"/>
              <a:t>Professionals need to learn to improve their skills</a:t>
            </a:r>
          </a:p>
          <a:p>
            <a:r>
              <a:rPr lang="en-US" dirty="0"/>
              <a:t>Mentorship is not a very scalable model</a:t>
            </a:r>
          </a:p>
          <a:p>
            <a:r>
              <a:rPr lang="en-US" dirty="0"/>
              <a:t>How do you know what the "right" things to read are? </a:t>
            </a:r>
          </a:p>
          <a:p>
            <a:r>
              <a:rPr lang="en-US" dirty="0"/>
              <a:t>How does a community of practice curate and critique authors and experts?</a:t>
            </a:r>
          </a:p>
        </p:txBody>
      </p:sp>
    </p:spTree>
    <p:extLst>
      <p:ext uri="{BB962C8B-B14F-4D97-AF65-F5344CB8AC3E}">
        <p14:creationId xmlns:p14="http://schemas.microsoft.com/office/powerpoint/2010/main" val="274967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1424"/>
            <a:ext cx="9188029" cy="7044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41100"/>
            <a:ext cx="7772400" cy="1362075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#DSNL12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70714"/>
            <a:ext cx="7772400" cy="150018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 can use this </a:t>
            </a:r>
            <a:r>
              <a:rPr lang="en-US" sz="2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hashtag</a:t>
            </a:r>
            <a:r>
              <a:rPr lang="en-US" sz="2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tweet about this. </a:t>
            </a:r>
            <a:endParaRPr 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4210" y="4500570"/>
            <a:ext cx="767050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75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" y="-1233682"/>
            <a:ext cx="8992195" cy="899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6"/>
          <p:cNvSpPr>
            <a:spLocks/>
          </p:cNvSpPr>
          <p:nvPr/>
        </p:nvSpPr>
        <p:spPr bwMode="auto">
          <a:xfrm>
            <a:off x="339328" y="2049941"/>
            <a:ext cx="8251031" cy="211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r>
              <a:rPr lang="en-US" sz="3800" dirty="0" smtClean="0">
                <a:solidFill>
                  <a:srgbClr val="FF0000"/>
                </a:solidFill>
                <a:latin typeface="Helvetica" charset="0"/>
                <a:ea typeface="ＭＳ Ｐゴシック" charset="0"/>
                <a:cs typeface="ＭＳ Ｐゴシック" charset="0"/>
                <a:sym typeface="Arial" charset="0"/>
              </a:rPr>
              <a:t>Problem Statement</a:t>
            </a:r>
            <a:endParaRPr lang="en-US" sz="3800" dirty="0">
              <a:solidFill>
                <a:srgbClr val="FF0000"/>
              </a:solidFill>
              <a:latin typeface="Helvetica" charset="0"/>
              <a:ea typeface="ＭＳ Ｐゴシック" charset="0"/>
              <a:cs typeface="ＭＳ Ｐゴシック" charset="0"/>
              <a:sym typeface="Arial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1589484" y="1124334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 dirty="0">
                <a:solidFill>
                  <a:srgbClr val="676767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Components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5179219" y="1124334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>
                <a:solidFill>
                  <a:srgbClr val="676767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Characteristics</a:t>
            </a:r>
          </a:p>
        </p:txBody>
      </p:sp>
      <p:sp>
        <p:nvSpPr>
          <p:cNvPr id="11" name="Rectangle 4"/>
          <p:cNvSpPr>
            <a:spLocks/>
          </p:cNvSpPr>
          <p:nvPr/>
        </p:nvSpPr>
        <p:spPr bwMode="auto">
          <a:xfrm>
            <a:off x="1589484" y="4789507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 dirty="0">
                <a:solidFill>
                  <a:srgbClr val="4D4D4D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Challenges</a:t>
            </a:r>
          </a:p>
        </p:txBody>
      </p:sp>
      <p:sp>
        <p:nvSpPr>
          <p:cNvPr id="12" name="Rectangle 5"/>
          <p:cNvSpPr>
            <a:spLocks/>
          </p:cNvSpPr>
          <p:nvPr/>
        </p:nvSpPr>
        <p:spPr bwMode="auto">
          <a:xfrm>
            <a:off x="5179219" y="4789507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>
                <a:solidFill>
                  <a:srgbClr val="4D4D4D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3427818529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" y="-1233682"/>
            <a:ext cx="8992195" cy="899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Rectangle 2"/>
          <p:cNvSpPr>
            <a:spLocks/>
          </p:cNvSpPr>
          <p:nvPr/>
        </p:nvSpPr>
        <p:spPr bwMode="auto">
          <a:xfrm>
            <a:off x="1589484" y="1124334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 dirty="0">
                <a:solidFill>
                  <a:srgbClr val="676767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Components</a:t>
            </a:r>
          </a:p>
        </p:txBody>
      </p:sp>
      <p:sp>
        <p:nvSpPr>
          <p:cNvPr id="31747" name="Rectangle 3"/>
          <p:cNvSpPr>
            <a:spLocks/>
          </p:cNvSpPr>
          <p:nvPr/>
        </p:nvSpPr>
        <p:spPr bwMode="auto">
          <a:xfrm>
            <a:off x="5179219" y="1124334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>
                <a:solidFill>
                  <a:srgbClr val="676767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Characteristics</a:t>
            </a:r>
          </a:p>
        </p:txBody>
      </p:sp>
      <p:sp>
        <p:nvSpPr>
          <p:cNvPr id="31748" name="Rectangle 4"/>
          <p:cNvSpPr>
            <a:spLocks/>
          </p:cNvSpPr>
          <p:nvPr/>
        </p:nvSpPr>
        <p:spPr bwMode="auto">
          <a:xfrm>
            <a:off x="1589484" y="4789507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 dirty="0">
                <a:solidFill>
                  <a:srgbClr val="4D4D4D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Challenges</a:t>
            </a:r>
          </a:p>
        </p:txBody>
      </p:sp>
      <p:sp>
        <p:nvSpPr>
          <p:cNvPr id="31749" name="Rectangle 5"/>
          <p:cNvSpPr>
            <a:spLocks/>
          </p:cNvSpPr>
          <p:nvPr/>
        </p:nvSpPr>
        <p:spPr bwMode="auto">
          <a:xfrm>
            <a:off x="5179219" y="4789507"/>
            <a:ext cx="2312789" cy="55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100" b="1">
                <a:solidFill>
                  <a:srgbClr val="4D4D4D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Characters</a:t>
            </a:r>
          </a:p>
        </p:txBody>
      </p:sp>
      <p:sp>
        <p:nvSpPr>
          <p:cNvPr id="31750" name="Rectangle 6"/>
          <p:cNvSpPr>
            <a:spLocks/>
          </p:cNvSpPr>
          <p:nvPr/>
        </p:nvSpPr>
        <p:spPr bwMode="auto">
          <a:xfrm>
            <a:off x="3367609" y="2788373"/>
            <a:ext cx="2407667" cy="103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700" b="1" dirty="0">
                <a:solidFill>
                  <a:srgbClr val="D90B00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3.10.3</a:t>
            </a:r>
          </a:p>
        </p:txBody>
      </p:sp>
    </p:spTree>
    <p:extLst>
      <p:ext uri="{BB962C8B-B14F-4D97-AF65-F5344CB8AC3E}">
        <p14:creationId xmlns:p14="http://schemas.microsoft.com/office/powerpoint/2010/main" val="1094900786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62537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Design Studio</a:t>
            </a:r>
          </a:p>
        </p:txBody>
      </p:sp>
    </p:spTree>
    <p:extLst>
      <p:ext uri="{BB962C8B-B14F-4D97-AF65-F5344CB8AC3E}">
        <p14:creationId xmlns:p14="http://schemas.microsoft.com/office/powerpoint/2010/main" val="111639290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6516" y="0"/>
            <a:ext cx="102423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69104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42272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600" dirty="0"/>
              <a:t>Create. Pitch. Critique. </a:t>
            </a:r>
            <a:r>
              <a:rPr lang="en-US" sz="5100" dirty="0"/>
              <a:t/>
            </a:r>
            <a:br>
              <a:rPr lang="en-US" sz="5100" dirty="0"/>
            </a:br>
            <a:r>
              <a:rPr lang="en-US" sz="1700" b="0" dirty="0">
                <a:solidFill>
                  <a:srgbClr val="CDCDCD"/>
                </a:solidFill>
              </a:rPr>
              <a:t>TECHNICALLY THIS IS CALLED A CHARRETTE.</a:t>
            </a:r>
            <a:endParaRPr lang="en-US" sz="1700" b="0" dirty="0">
              <a:solidFill>
                <a:srgbClr val="CDCDCD"/>
              </a:solidFill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2567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892969" y="1428750"/>
            <a:ext cx="7358063" cy="399157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200" dirty="0"/>
              <a:t>Level playing field. Idea generation. Team buy-in. Ownership/investment. Vet design concepts. </a:t>
            </a:r>
            <a:br>
              <a:rPr lang="en-US" sz="4200" dirty="0"/>
            </a:br>
            <a:endParaRPr lang="en-US" sz="42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93750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544314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10100" dirty="0">
                <a:sym typeface="Chaparral Pro Bold" charset="0"/>
              </a:rPr>
              <a:t>6.8.5</a:t>
            </a:r>
          </a:p>
        </p:txBody>
      </p:sp>
    </p:spTree>
    <p:extLst>
      <p:ext uri="{BB962C8B-B14F-4D97-AF65-F5344CB8AC3E}">
        <p14:creationId xmlns:p14="http://schemas.microsoft.com/office/powerpoint/2010/main" val="3182576724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107998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1321594"/>
            <a:ext cx="3777258" cy="377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57449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801003"/>
            <a:ext cx="91440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200" dirty="0">
                <a:solidFill>
                  <a:srgbClr val="AB3423"/>
                </a:solidFill>
              </a:rPr>
              <a:t>Create. </a:t>
            </a:r>
            <a:r>
              <a:rPr lang="en-US" sz="4200" dirty="0">
                <a:solidFill>
                  <a:srgbClr val="919DAD"/>
                </a:solidFill>
              </a:rPr>
              <a:t>Pitch. Critique. </a:t>
            </a:r>
            <a:br>
              <a:rPr lang="en-US" sz="4200" dirty="0">
                <a:solidFill>
                  <a:srgbClr val="919DAD"/>
                </a:solidFill>
              </a:rPr>
            </a:br>
            <a:endParaRPr lang="en-US" sz="4200" b="0" dirty="0">
              <a:solidFill>
                <a:srgbClr val="919DAD"/>
              </a:solidFill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681834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1424"/>
            <a:ext cx="9188029" cy="7044156"/>
          </a:xfrm>
          <a:prstGeom prst="rect">
            <a:avLst/>
          </a:prstGeom>
        </p:spPr>
      </p:pic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4402383"/>
            <a:ext cx="9144000" cy="1573301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br>
              <a:rPr lang="en-US" sz="54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54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Design Studio</a:t>
            </a: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85750" y="6482953"/>
            <a:ext cx="3232547" cy="22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8" tIns="26788" rIns="26788" bIns="26788"/>
          <a:lstStyle/>
          <a:p>
            <a:r>
              <a:rPr lang="en-US" sz="1100" dirty="0">
                <a:solidFill>
                  <a:schemeClr val="bg1"/>
                </a:solidFill>
                <a:latin typeface="Helvetica Light" charset="0"/>
                <a:ea typeface="ＭＳ Ｐゴシック" charset="0"/>
                <a:sym typeface="Helvetica Light" charset="0"/>
              </a:rPr>
              <a:t>Will Evans    |    @</a:t>
            </a:r>
            <a:r>
              <a:rPr lang="en-US" sz="1100" dirty="0" err="1">
                <a:solidFill>
                  <a:schemeClr val="bg1"/>
                </a:solidFill>
                <a:latin typeface="Helvetica Light" charset="0"/>
                <a:ea typeface="ＭＳ Ｐゴシック" charset="0"/>
                <a:sym typeface="Helvetica Light" charset="0"/>
              </a:rPr>
              <a:t>semanticwill</a:t>
            </a:r>
            <a:endParaRPr lang="en-US" sz="1100" dirty="0">
              <a:solidFill>
                <a:schemeClr val="bg1"/>
              </a:solidFill>
              <a:latin typeface="Helvetica Light" charset="0"/>
              <a:ea typeface="ＭＳ Ｐゴシック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584844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5100" dirty="0"/>
              <a:t>Create six to eight concept sketches individually.</a:t>
            </a:r>
            <a:br>
              <a:rPr lang="en-US" sz="5100" dirty="0"/>
            </a:br>
            <a:endParaRPr lang="en-US" sz="17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24590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2" y="439479"/>
            <a:ext cx="7786070" cy="572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789918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7562"/>
            <a:ext cx="9144000" cy="121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4018360"/>
            <a:ext cx="8893969" cy="2678906"/>
          </a:xfrm>
          <a:solidFill>
            <a:schemeClr val="tx1">
              <a:alpha val="53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US" sz="4600" dirty="0">
                <a:solidFill>
                  <a:schemeClr val="bg1"/>
                </a:solidFill>
              </a:rPr>
              <a:t>Line, Square, Circle, Triangle</a:t>
            </a:r>
            <a:endParaRPr lang="en-US" sz="4600" b="0" dirty="0">
              <a:solidFill>
                <a:schemeClr val="bg1"/>
              </a:solidFill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078420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4018360"/>
            <a:ext cx="8893969" cy="2678906"/>
          </a:xfrm>
          <a:solidFill>
            <a:srgbClr val="000000">
              <a:alpha val="31000"/>
            </a:srgb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US" sz="4600" dirty="0"/>
              <a:t>Focus on the bare minimum to convey your concept</a:t>
            </a:r>
            <a:endParaRPr lang="en-US" sz="46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78613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25078" y="-2946797"/>
            <a:ext cx="9144000" cy="121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4018360"/>
            <a:ext cx="8893969" cy="2678906"/>
          </a:xfrm>
          <a:solidFill>
            <a:srgbClr val="000000">
              <a:alpha val="22000"/>
            </a:srgb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US" sz="5100" dirty="0"/>
              <a:t>All ideas must map to Russell’s goals &amp; needs.</a:t>
            </a:r>
            <a:endParaRPr lang="en-US" sz="51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41240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922593"/>
            <a:ext cx="91440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200" dirty="0">
                <a:solidFill>
                  <a:srgbClr val="919DAD"/>
                </a:solidFill>
              </a:rPr>
              <a:t>Create. </a:t>
            </a:r>
            <a:r>
              <a:rPr lang="en-US" sz="4200" dirty="0">
                <a:solidFill>
                  <a:srgbClr val="AB3423"/>
                </a:solidFill>
              </a:rPr>
              <a:t>Pitch. </a:t>
            </a:r>
            <a:r>
              <a:rPr lang="en-US" sz="4200" dirty="0">
                <a:solidFill>
                  <a:srgbClr val="919DAD"/>
                </a:solidFill>
              </a:rPr>
              <a:t>Critique. </a:t>
            </a:r>
            <a:br>
              <a:rPr lang="en-US" sz="4200" dirty="0">
                <a:solidFill>
                  <a:srgbClr val="919DAD"/>
                </a:solidFill>
              </a:rPr>
            </a:br>
            <a:endParaRPr lang="en-US" sz="4200" b="0" dirty="0">
              <a:solidFill>
                <a:srgbClr val="919DAD"/>
              </a:solidFill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80684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652393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5100" dirty="0"/>
              <a:t>Three minutes to pitch how your concept solves the problem. </a:t>
            </a:r>
            <a:br>
              <a:rPr lang="en-US" sz="5100" dirty="0"/>
            </a:br>
            <a:endParaRPr lang="en-US" sz="17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15818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1930" y="8930"/>
            <a:ext cx="103048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6245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463254"/>
            <a:ext cx="91440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200" dirty="0">
                <a:solidFill>
                  <a:srgbClr val="919DAD"/>
                </a:solidFill>
              </a:rPr>
              <a:t>Create. Pitch. </a:t>
            </a:r>
            <a:r>
              <a:rPr lang="en-US" sz="4200" dirty="0">
                <a:solidFill>
                  <a:srgbClr val="AB3423"/>
                </a:solidFill>
              </a:rPr>
              <a:t>Critique. </a:t>
            </a:r>
            <a:br>
              <a:rPr lang="en-US" sz="4200" dirty="0">
                <a:solidFill>
                  <a:srgbClr val="AB3423"/>
                </a:solidFill>
              </a:rPr>
            </a:br>
            <a:endParaRPr lang="en-US" sz="4200" b="0" dirty="0">
              <a:solidFill>
                <a:srgbClr val="919DAD"/>
              </a:solidFill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2051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49027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100" dirty="0"/>
              <a:t>Two minutes for critique.</a:t>
            </a:r>
            <a:br>
              <a:rPr lang="en-US" sz="5100" dirty="0"/>
            </a:br>
            <a:endParaRPr lang="en-US" sz="17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85401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919758" y="3598664"/>
            <a:ext cx="7358063" cy="26789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D90B00"/>
                </a:solidFill>
              </a:rPr>
              <a:t>Who are you?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24" y="1303735"/>
            <a:ext cx="3045023" cy="304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285750" y="6482953"/>
            <a:ext cx="3232547" cy="22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8" tIns="26788" rIns="26788" bIns="26788"/>
          <a:lstStyle/>
          <a:p>
            <a:r>
              <a:rPr lang="en-US" sz="1100" dirty="0">
                <a:solidFill>
                  <a:schemeClr val="bg1"/>
                </a:solidFill>
                <a:latin typeface="Helvetica Light" charset="0"/>
                <a:ea typeface="ＭＳ Ｐゴシック" charset="0"/>
                <a:sym typeface="Helvetica Light" charset="0"/>
              </a:rPr>
              <a:t>Will Evans    |    @</a:t>
            </a:r>
            <a:r>
              <a:rPr lang="en-US" sz="1100" dirty="0" err="1">
                <a:solidFill>
                  <a:schemeClr val="bg1"/>
                </a:solidFill>
                <a:latin typeface="Helvetica Light" charset="0"/>
                <a:ea typeface="ＭＳ Ｐゴシック" charset="0"/>
                <a:sym typeface="Helvetica Light" charset="0"/>
              </a:rPr>
              <a:t>semanticwill</a:t>
            </a:r>
            <a:endParaRPr lang="en-US" sz="1100" dirty="0">
              <a:solidFill>
                <a:schemeClr val="bg1"/>
              </a:solidFill>
              <a:latin typeface="Helvetica Light" charset="0"/>
              <a:ea typeface="ＭＳ Ｐゴシック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660839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892969" y="1428750"/>
            <a:ext cx="7358063" cy="399157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4200" dirty="0"/>
              <a:t>Two to three ways it solves the problem and one to two opportunities to improve.</a:t>
            </a:r>
            <a:br>
              <a:rPr lang="en-US" sz="4200" dirty="0"/>
            </a:br>
            <a:endParaRPr lang="en-US" sz="4200" b="0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32011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430" y="0"/>
            <a:ext cx="103048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72023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>
          <a:xfrm>
            <a:off x="892969" y="1428750"/>
            <a:ext cx="7358063" cy="399157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5100" dirty="0"/>
              <a:t>Iterate as a team based on the critique. Then pitch and critique with another team.</a:t>
            </a:r>
            <a:br>
              <a:rPr lang="en-US" sz="5100" dirty="0"/>
            </a:br>
            <a:endParaRPr lang="en-US" sz="1700" b="0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499546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892969" y="1428750"/>
            <a:ext cx="7358063" cy="3991570"/>
          </a:xfrm>
        </p:spPr>
        <p:txBody>
          <a:bodyPr/>
          <a:lstStyle/>
          <a:p>
            <a:pPr eaLnBrk="1" hangingPunct="1">
              <a:defRPr/>
            </a:pPr>
            <a:r>
              <a:rPr lang="en-US" sz="10100" dirty="0">
                <a:solidFill>
                  <a:srgbClr val="919DAD"/>
                </a:solidFill>
                <a:sym typeface="Chaparral Pro Bold" charset="0"/>
              </a:rPr>
              <a:t>6.8.</a:t>
            </a:r>
            <a:r>
              <a:rPr lang="en-US" sz="10100" dirty="0">
                <a:sym typeface="Chaparral Pro Bold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5635108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/>
          </p:cNvSpPr>
          <p:nvPr/>
        </p:nvSpPr>
        <p:spPr bwMode="auto">
          <a:xfrm>
            <a:off x="892969" y="3866555"/>
            <a:ext cx="7358063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5500" b="1" dirty="0">
                <a:solidFill>
                  <a:srgbClr val="AB3423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5 minutes</a:t>
            </a:r>
            <a:endParaRPr lang="en-US" sz="5500" dirty="0">
              <a:solidFill>
                <a:srgbClr val="AB3423"/>
              </a:solidFill>
              <a:latin typeface="Helvetica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1026914"/>
            <a:ext cx="3777258" cy="377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458988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719943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5500" dirty="0" smtClean="0">
                <a:latin typeface="Helvetica"/>
                <a:cs typeface="Helvetica"/>
              </a:rPr>
              <a:t>Let’s do this!</a:t>
            </a:r>
          </a:p>
        </p:txBody>
      </p:sp>
    </p:spTree>
    <p:extLst>
      <p:ext uri="{BB962C8B-B14F-4D97-AF65-F5344CB8AC3E}">
        <p14:creationId xmlns:p14="http://schemas.microsoft.com/office/powerpoint/2010/main" val="222409810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695626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Sketching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892969" y="3866555"/>
            <a:ext cx="7358063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5100" b="1" dirty="0">
                <a:solidFill>
                  <a:srgbClr val="AB3423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5 minutes</a:t>
            </a:r>
            <a:endParaRPr lang="en-US" sz="1700" dirty="0">
              <a:solidFill>
                <a:srgbClr val="AB3423"/>
              </a:solidFill>
              <a:latin typeface="Helvetica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0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88206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Pitching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892969" y="3866555"/>
            <a:ext cx="7358063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5100" b="1" dirty="0">
                <a:solidFill>
                  <a:srgbClr val="AB3423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3 minutes</a:t>
            </a:r>
            <a:endParaRPr lang="en-US" sz="1700" dirty="0">
              <a:solidFill>
                <a:srgbClr val="AB3423"/>
              </a:solidFill>
              <a:latin typeface="Helvetica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3358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Critique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892969" y="3866555"/>
            <a:ext cx="7358063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5100" b="1" dirty="0">
                <a:solidFill>
                  <a:srgbClr val="AB3423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2 minutes</a:t>
            </a:r>
            <a:endParaRPr lang="en-US" sz="1700" dirty="0">
              <a:solidFill>
                <a:srgbClr val="AB3423"/>
              </a:solidFill>
              <a:latin typeface="Helvetica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23358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2</a:t>
            </a:r>
            <a:r>
              <a:rPr lang="en-US" baseline="30000" dirty="0" smtClean="0">
                <a:latin typeface="Helvetica"/>
                <a:cs typeface="Helvetica"/>
              </a:rPr>
              <a:t>nd</a:t>
            </a:r>
            <a:r>
              <a:rPr lang="en-US" dirty="0" smtClean="0">
                <a:latin typeface="Helvetica"/>
                <a:cs typeface="Helvetica"/>
              </a:rPr>
              <a:t> Iteration</a:t>
            </a: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892969" y="3866555"/>
            <a:ext cx="7358063" cy="26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5100" b="1" dirty="0" smtClean="0">
                <a:solidFill>
                  <a:srgbClr val="AB3423"/>
                </a:solidFill>
                <a:latin typeface="Helvetica" charset="0"/>
                <a:ea typeface="ＭＳ Ｐゴシック" charset="0"/>
                <a:cs typeface="ＭＳ Ｐゴシック" charset="0"/>
                <a:sym typeface="Lucida Grande" charset="0"/>
              </a:rPr>
              <a:t>6.8.5</a:t>
            </a:r>
            <a:endParaRPr lang="en-US" sz="1700" dirty="0">
              <a:solidFill>
                <a:srgbClr val="AB3423"/>
              </a:solidFill>
              <a:latin typeface="Helvetica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2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11891" cy="695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39" y="5929312"/>
            <a:ext cx="866180" cy="86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93788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Group Sketch</a:t>
            </a:r>
          </a:p>
        </p:txBody>
      </p:sp>
      <p:sp>
        <p:nvSpPr>
          <p:cNvPr id="3" name="Rectangle 1"/>
          <p:cNvSpPr txBox="1">
            <a:spLocks noChangeArrowheads="1"/>
          </p:cNvSpPr>
          <p:nvPr/>
        </p:nvSpPr>
        <p:spPr bwMode="auto">
          <a:xfrm>
            <a:off x="875109" y="4071937"/>
            <a:ext cx="7358063" cy="172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26788" tIns="26788" rIns="26788" bIns="26788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+mj-lt"/>
                <a:ea typeface="+mj-ea"/>
                <a:cs typeface="+mj-cs"/>
                <a:sym typeface="Lucida Grande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>
              <a:defRPr/>
            </a:pPr>
            <a:r>
              <a:rPr lang="en-US" sz="4200" dirty="0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1 Concept</a:t>
            </a:r>
          </a:p>
          <a:p>
            <a:pPr>
              <a:defRPr/>
            </a:pPr>
            <a:r>
              <a:rPr lang="en-US" sz="4200" dirty="0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25 minutes</a:t>
            </a:r>
            <a:endParaRPr lang="en-US" sz="4200" dirty="0">
              <a:latin typeface="Helvetica"/>
              <a:cs typeface="Helvetica"/>
              <a:sym typeface="Chaparral Pr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42272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Present</a:t>
            </a:r>
          </a:p>
        </p:txBody>
      </p:sp>
      <p:sp>
        <p:nvSpPr>
          <p:cNvPr id="3" name="Rectangle 1"/>
          <p:cNvSpPr txBox="1">
            <a:spLocks noChangeArrowheads="1"/>
          </p:cNvSpPr>
          <p:nvPr/>
        </p:nvSpPr>
        <p:spPr bwMode="auto">
          <a:xfrm>
            <a:off x="875109" y="4071937"/>
            <a:ext cx="7358063" cy="172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26788" tIns="26788" rIns="26788" bIns="26788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+mj-lt"/>
                <a:ea typeface="+mj-ea"/>
                <a:cs typeface="+mj-cs"/>
                <a:sym typeface="Lucida Grande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>
              <a:defRPr/>
            </a:pPr>
            <a:r>
              <a:rPr lang="en-US" sz="4200" dirty="0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Pick a </a:t>
            </a:r>
            <a:r>
              <a:rPr lang="en-US" sz="4200" dirty="0" err="1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spokeperson</a:t>
            </a:r>
            <a:endParaRPr lang="en-US" sz="4200" dirty="0">
              <a:solidFill>
                <a:srgbClr val="919DAD"/>
              </a:solidFill>
              <a:latin typeface="Helvetica"/>
              <a:cs typeface="Helvetica"/>
              <a:sym typeface="Chaparral Pro Bold" charset="0"/>
            </a:endParaRPr>
          </a:p>
          <a:p>
            <a:pPr>
              <a:defRPr/>
            </a:pPr>
            <a:r>
              <a:rPr lang="en-US" sz="4200" dirty="0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5 minutes to present</a:t>
            </a:r>
            <a:endParaRPr lang="en-US" sz="4200" dirty="0">
              <a:latin typeface="Helvetica"/>
              <a:cs typeface="Helvetica"/>
              <a:sym typeface="Chaparral Pr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1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449744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Helvetica"/>
                <a:cs typeface="Helvetica"/>
              </a:rPr>
              <a:t>Team Critique</a:t>
            </a:r>
          </a:p>
        </p:txBody>
      </p:sp>
      <p:sp>
        <p:nvSpPr>
          <p:cNvPr id="3" name="Rectangle 1"/>
          <p:cNvSpPr txBox="1">
            <a:spLocks noChangeArrowheads="1"/>
          </p:cNvSpPr>
          <p:nvPr/>
        </p:nvSpPr>
        <p:spPr bwMode="auto">
          <a:xfrm>
            <a:off x="875109" y="4071937"/>
            <a:ext cx="7358063" cy="172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26788" tIns="26788" rIns="26788" bIns="26788"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+mj-lt"/>
                <a:ea typeface="+mj-ea"/>
                <a:cs typeface="+mj-cs"/>
                <a:sym typeface="Lucida Grande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9200" b="1">
                <a:solidFill>
                  <a:srgbClr val="FFFFFF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>
              <a:defRPr/>
            </a:pPr>
            <a:r>
              <a:rPr lang="en-US" sz="4200" dirty="0">
                <a:solidFill>
                  <a:srgbClr val="919DAD"/>
                </a:solidFill>
                <a:latin typeface="Helvetica"/>
                <a:cs typeface="Helvetica"/>
                <a:sym typeface="Chaparral Pro Bold" charset="0"/>
              </a:rPr>
              <a:t>2 X 2</a:t>
            </a:r>
            <a:endParaRPr lang="en-US" sz="4200" dirty="0">
              <a:latin typeface="Helvetica"/>
              <a:cs typeface="Helvetica"/>
              <a:sym typeface="Chaparral Pr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Ritual Dissent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323715"/>
            <a:ext cx="8229600" cy="30188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basic approach involves a spokesperson presenting a series of ideas to a group who receives them in silence.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2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Ritual Dissent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spokesperson </a:t>
            </a:r>
            <a:r>
              <a:rPr lang="en-US" dirty="0" smtClean="0"/>
              <a:t>turns to face the wall, </a:t>
            </a:r>
            <a:r>
              <a:rPr lang="en-US" dirty="0"/>
              <a:t>so that their back is to the audience and listens in silence while the group attacks the idea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spokesperson cannot respond to questions or defend the ideas.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08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Decision Making Model</a:t>
            </a:r>
            <a:endParaRPr lang="en-US" dirty="0"/>
          </a:p>
        </p:txBody>
      </p:sp>
      <p:pic>
        <p:nvPicPr>
          <p:cNvPr id="4" name="Picture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6" b="1216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23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65" y="0"/>
            <a:ext cx="9214322" cy="669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59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all critique decide: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Ignore</a:t>
            </a:r>
          </a:p>
          <a:p>
            <a:r>
              <a:rPr lang="en-US" sz="4400" dirty="0" smtClean="0"/>
              <a:t>Research Problem</a:t>
            </a:r>
          </a:p>
          <a:p>
            <a:r>
              <a:rPr lang="en-US" sz="4400" dirty="0" smtClean="0"/>
              <a:t>Research Solution</a:t>
            </a:r>
          </a:p>
          <a:p>
            <a:r>
              <a:rPr lang="en-US" sz="4400" dirty="0" smtClean="0"/>
              <a:t>Best Practice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4620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Thanks!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55800"/>
            <a:ext cx="9144000" cy="385921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Will Evans  |  @SemanticWill</a:t>
            </a:r>
          </a:p>
          <a:p>
            <a:pPr marL="0" indent="0" algn="ctr">
              <a:buNone/>
            </a:pPr>
            <a:r>
              <a:rPr lang="en-US" sz="3600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Jabe</a:t>
            </a:r>
            <a:r>
              <a:rPr lang="en-US" sz="3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 Bloom  |  @</a:t>
            </a:r>
            <a:r>
              <a:rPr lang="en-US" sz="36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C</a:t>
            </a:r>
            <a:r>
              <a:rPr lang="en-US" sz="3600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Helvetica Light"/>
                <a:cs typeface="Helvetica Light"/>
              </a:rPr>
              <a:t>yetain</a:t>
            </a:r>
            <a:endParaRPr lang="en-US" sz="3600" dirty="0" smtClean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elvetica Light"/>
              <a:cs typeface="Helvetica Light"/>
            </a:endParaRPr>
          </a:p>
          <a:p>
            <a:pPr marL="0" indent="0" algn="ctr">
              <a:buNone/>
            </a:pPr>
            <a:endParaRPr lang="en-US" dirty="0" smtClean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Helvetica Light"/>
              <a:cs typeface="Helvetica Light"/>
            </a:endParaRPr>
          </a:p>
          <a:p>
            <a:pPr marL="0" indent="0" algn="ctr">
              <a:buNone/>
            </a:pPr>
            <a:r>
              <a:rPr lang="en-US" sz="4800" b="1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tlclabs.co</a:t>
            </a:r>
            <a:endParaRPr lang="en-US" sz="4800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 descr="tlclab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4" y="4840076"/>
            <a:ext cx="6003636" cy="1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2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472907" y="2678906"/>
            <a:ext cx="8228587" cy="133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500" b="1" dirty="0">
                <a:solidFill>
                  <a:srgbClr val="D90B00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It starts with a problem statement. </a:t>
            </a:r>
          </a:p>
        </p:txBody>
      </p:sp>
    </p:spTree>
    <p:extLst>
      <p:ext uri="{BB962C8B-B14F-4D97-AF65-F5344CB8AC3E}">
        <p14:creationId xmlns:p14="http://schemas.microsoft.com/office/powerpoint/2010/main" val="2413551615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3" y="-401836"/>
            <a:ext cx="7652742" cy="765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2"/>
          <p:cNvSpPr>
            <a:spLocks/>
          </p:cNvSpPr>
          <p:nvPr/>
        </p:nvSpPr>
        <p:spPr bwMode="auto">
          <a:xfrm>
            <a:off x="875109" y="1393031"/>
            <a:ext cx="7358063" cy="393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6500" b="1" dirty="0">
                <a:solidFill>
                  <a:srgbClr val="D90B00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4 C</a:t>
            </a:r>
          </a:p>
        </p:txBody>
      </p:sp>
    </p:spTree>
    <p:extLst>
      <p:ext uri="{BB962C8B-B14F-4D97-AF65-F5344CB8AC3E}">
        <p14:creationId xmlns:p14="http://schemas.microsoft.com/office/powerpoint/2010/main" val="1018443393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/>
          </p:cNvSpPr>
          <p:nvPr/>
        </p:nvSpPr>
        <p:spPr bwMode="auto">
          <a:xfrm>
            <a:off x="1678781" y="1205508"/>
            <a:ext cx="5840016" cy="516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100" b="1">
                <a:solidFill>
                  <a:srgbClr val="E6E6E6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Components</a:t>
            </a:r>
          </a:p>
          <a:p>
            <a:r>
              <a:rPr lang="en-US" sz="5100" b="1">
                <a:solidFill>
                  <a:srgbClr val="E6E6E6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Characteristics</a:t>
            </a:r>
          </a:p>
          <a:p>
            <a:r>
              <a:rPr lang="en-US" sz="5100" b="1">
                <a:solidFill>
                  <a:srgbClr val="E6E6E6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Challenges</a:t>
            </a:r>
          </a:p>
          <a:p>
            <a:r>
              <a:rPr lang="en-US" sz="5100" b="1">
                <a:solidFill>
                  <a:srgbClr val="E6E6E6"/>
                </a:solidFill>
                <a:latin typeface="Helvetica"/>
                <a:ea typeface="ＭＳ Ｐゴシック" charset="0"/>
                <a:cs typeface="Helvetica"/>
                <a:sym typeface="Lucida Grande" charset="0"/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1305090433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12727" cy="181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/>
          </p:cNvSpPr>
          <p:nvPr/>
        </p:nvSpPr>
        <p:spPr bwMode="auto">
          <a:xfrm>
            <a:off x="1678781" y="1696641"/>
            <a:ext cx="5840016" cy="122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 b="1">
                <a:solidFill>
                  <a:srgbClr val="E6E6E6"/>
                </a:solidFill>
                <a:latin typeface="Lucida Grande" charset="0"/>
                <a:ea typeface="ＭＳ Ｐゴシック" charset="0"/>
                <a:cs typeface="ＭＳ Ｐゴシック" charset="0"/>
                <a:sym typeface="Lucida Grande" charset="0"/>
              </a:rPr>
              <a:t>Components</a:t>
            </a:r>
          </a:p>
        </p:txBody>
      </p:sp>
      <p:sp>
        <p:nvSpPr>
          <p:cNvPr id="13315" name="Rectangle 3"/>
          <p:cNvSpPr>
            <a:spLocks/>
          </p:cNvSpPr>
          <p:nvPr/>
        </p:nvSpPr>
        <p:spPr bwMode="auto">
          <a:xfrm>
            <a:off x="392906" y="2920009"/>
            <a:ext cx="8143875" cy="31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3400" spc="422" dirty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Components are parts of the topic. For example, a component of a </a:t>
            </a:r>
            <a:r>
              <a:rPr lang="en-US" sz="3400" spc="422" dirty="0" smtClean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web</a:t>
            </a:r>
            <a:r>
              <a:rPr lang="en-US" sz="3400" spc="422" dirty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-scale knowledge </a:t>
            </a:r>
            <a:r>
              <a:rPr lang="en-US" sz="3400" spc="422" dirty="0" smtClean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platform for a community of practice might </a:t>
            </a:r>
            <a:r>
              <a:rPr lang="en-US" sz="3400" spc="422" dirty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be </a:t>
            </a:r>
            <a:r>
              <a:rPr lang="en-US" sz="3400" spc="422" dirty="0" smtClean="0">
                <a:solidFill>
                  <a:srgbClr val="FFFFFF"/>
                </a:solidFill>
                <a:latin typeface="Helvetica"/>
                <a:ea typeface="ＭＳ Ｐゴシック" charset="0"/>
                <a:cs typeface="Helvetica"/>
                <a:sym typeface="Arial" charset="0"/>
              </a:rPr>
              <a:t>a piece of media or a reputation score</a:t>
            </a:r>
            <a:endParaRPr lang="en-US" sz="3400" spc="422" dirty="0">
              <a:solidFill>
                <a:srgbClr val="FFFFFF"/>
              </a:solidFill>
              <a:latin typeface="Helvetica"/>
              <a:ea typeface="ＭＳ Ｐゴシック" charset="0"/>
              <a:cs typeface="Helvetica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3016"/>
      </p:ext>
    </p:extLst>
  </p:cSld>
  <p:clrMapOvr>
    <a:masterClrMapping/>
  </p:clrMapOvr>
  <p:transition xmlns:p14="http://schemas.microsoft.com/office/powerpoint/2010/main" spd="med">
    <p:dissolv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813</Words>
  <Application>Microsoft Macintosh PowerPoint</Application>
  <PresentationFormat>On-screen Show (4:3)</PresentationFormat>
  <Paragraphs>128</Paragraphs>
  <Slides>58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Design Studio Workshop</vt:lpstr>
      <vt:lpstr>#DSNL12</vt:lpstr>
      <vt:lpstr>Introduction to Design Studio</vt:lpstr>
      <vt:lpstr>Who are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Background</vt:lpstr>
      <vt:lpstr>Problem Statement</vt:lpstr>
      <vt:lpstr>PowerPoint Presentation</vt:lpstr>
      <vt:lpstr>PowerPoint Presentation</vt:lpstr>
      <vt:lpstr>Design Studio</vt:lpstr>
      <vt:lpstr>PowerPoint Presentation</vt:lpstr>
      <vt:lpstr>Create. Pitch. Critique.  TECHNICALLY THIS IS CALLED A CHARRETTE.</vt:lpstr>
      <vt:lpstr>Level playing field. Idea generation. Team buy-in. Ownership/investment. Vet design concepts.  </vt:lpstr>
      <vt:lpstr>6.8.5</vt:lpstr>
      <vt:lpstr>PowerPoint Presentation</vt:lpstr>
      <vt:lpstr>PowerPoint Presentation</vt:lpstr>
      <vt:lpstr>Create. Pitch. Critique.  </vt:lpstr>
      <vt:lpstr>Create six to eight concept sketches individually. </vt:lpstr>
      <vt:lpstr>PowerPoint Presentation</vt:lpstr>
      <vt:lpstr>Line, Square, Circle, Triangle</vt:lpstr>
      <vt:lpstr>Focus on the bare minimum to convey your concept</vt:lpstr>
      <vt:lpstr>All ideas must map to Russell’s goals &amp; needs.</vt:lpstr>
      <vt:lpstr>Create. Pitch. Critique.  </vt:lpstr>
      <vt:lpstr>Three minutes to pitch how your concept solves the problem.  </vt:lpstr>
      <vt:lpstr>PowerPoint Presentation</vt:lpstr>
      <vt:lpstr>Create. Pitch. Critique.  </vt:lpstr>
      <vt:lpstr>Two minutes for critique. </vt:lpstr>
      <vt:lpstr>Two to three ways it solves the problem and one to two opportunities to improve. </vt:lpstr>
      <vt:lpstr>PowerPoint Presentation</vt:lpstr>
      <vt:lpstr>Iterate as a team based on the critique. Then pitch and critique with another team. </vt:lpstr>
      <vt:lpstr>6.8.5</vt:lpstr>
      <vt:lpstr>PowerPoint Presentation</vt:lpstr>
      <vt:lpstr>Let’s do this!</vt:lpstr>
      <vt:lpstr>Sketching</vt:lpstr>
      <vt:lpstr>Pitching</vt:lpstr>
      <vt:lpstr>Critique</vt:lpstr>
      <vt:lpstr>2nd Iteration</vt:lpstr>
      <vt:lpstr>Group Sketch</vt:lpstr>
      <vt:lpstr>Present</vt:lpstr>
      <vt:lpstr>Team Critique</vt:lpstr>
      <vt:lpstr>Ritual Dissent</vt:lpstr>
      <vt:lpstr>Ritual Dissent</vt:lpstr>
      <vt:lpstr>Active Decision Making Model</vt:lpstr>
      <vt:lpstr>PowerPoint Presentation</vt:lpstr>
      <vt:lpstr>For all critique decide: </vt:lpstr>
      <vt:lpstr>Thanks!</vt:lpstr>
    </vt:vector>
  </TitlesOfParts>
  <Company>Semantic Foundry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Evans</dc:creator>
  <cp:lastModifiedBy>William Evans</cp:lastModifiedBy>
  <cp:revision>101</cp:revision>
  <dcterms:created xsi:type="dcterms:W3CDTF">2012-10-12T14:51:53Z</dcterms:created>
  <dcterms:modified xsi:type="dcterms:W3CDTF">2012-10-31T15:49:58Z</dcterms:modified>
</cp:coreProperties>
</file>